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60" r:id="rId5"/>
    <p:sldId id="298" r:id="rId6"/>
    <p:sldId id="292" r:id="rId7"/>
    <p:sldId id="291" r:id="rId8"/>
    <p:sldId id="299" r:id="rId9"/>
    <p:sldId id="300" r:id="rId10"/>
    <p:sldId id="296" r:id="rId11"/>
    <p:sldId id="295" r:id="rId12"/>
  </p:sldIdLst>
  <p:sldSz cx="9144000" cy="6858000" type="screen4x3"/>
  <p:notesSz cx="9236075" cy="70104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0"/>
    <a:srgbClr val="21254F"/>
    <a:srgbClr val="D05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59" y="0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73FD9-5D8E-455F-AA15-CA37644BFC87}" type="datetimeFigureOut">
              <a:rPr lang="en-US" altLang="en-US"/>
              <a:t>1/2/2018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046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59" y="6658046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57139-F970-4C0E-A917-EB41C71A4245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9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59" y="0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3C6A972-423B-4F5D-B873-8E64A1D49ACB}" type="datetimeFigureOut">
              <a:rPr lang="en-US" altLang="en-US"/>
              <a:t>1/2/2018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30620"/>
            <a:ext cx="7388860" cy="315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046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59" y="6658046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365AB5C-0902-42F1-B1A5-2C0EEA78A44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09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E63C8153-A36F-46D3-9036-D9CDD0117E86}" type="slidenum">
              <a:rPr lang="en-US" altLang="en-US" smtClean="0"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3886200"/>
            <a:ext cx="9372600" cy="2057400"/>
          </a:xfrm>
          <a:prstGeom prst="rect">
            <a:avLst/>
          </a:prstGeom>
          <a:solidFill>
            <a:srgbClr val="0070B0"/>
          </a:solidFill>
          <a:ln w="19050" cap="sq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5" name="Picture 4" descr="AIPLAlogoBRIGHTwhite.ai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-438150" y="3962400"/>
            <a:ext cx="7753350" cy="10668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6200" y="4774049"/>
            <a:ext cx="8991600" cy="1118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Serving the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	</a:t>
            </a:r>
            <a:r>
              <a:rPr lang="en-US" sz="4000" b="1" dirty="0"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Creative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and </a:t>
            </a:r>
            <a:r>
              <a:rPr lang="en-US" sz="4000" b="1" dirty="0"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Legal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Communities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295400"/>
          </a:xfrm>
        </p:spPr>
        <p:txBody>
          <a:bodyPr/>
          <a:lstStyle>
            <a:lvl1pPr marL="0" indent="0" algn="ctr">
              <a:buNone/>
              <a:defRPr sz="2600" i="1">
                <a:solidFill>
                  <a:srgbClr val="21254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4552" y="457200"/>
            <a:ext cx="8342572" cy="1470025"/>
          </a:xfrm>
        </p:spPr>
        <p:txBody>
          <a:bodyPr anchor="ctr"/>
          <a:lstStyle>
            <a:lvl1pPr algn="ctr">
              <a:defRPr lang="en-US">
                <a:solidFill>
                  <a:srgbClr val="2125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1B95-B392-4780-93C0-2D829A76D035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3675"/>
            <a:ext cx="2011680" cy="46323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63675"/>
            <a:ext cx="5562600" cy="463232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673E77-884E-40E9-8C98-A421B8F9A926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39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2163762"/>
            <a:ext cx="3749040" cy="400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2163762"/>
            <a:ext cx="3749040" cy="400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90A462-5C2B-42E8-B499-2A639C4B8E16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21336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895600"/>
            <a:ext cx="37338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895600"/>
            <a:ext cx="37338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5BF60B-55EA-435C-9145-ED64326E4EBB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A1E5CE-CC32-44A4-8DD7-028D380DCFF5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60489E-D129-4D54-92A3-B55CB860FA0B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 algn="l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133600"/>
            <a:ext cx="1905000" cy="3962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2133600"/>
            <a:ext cx="57150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D94421-B5AF-4E2D-9F09-A226E63E420A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46050" y="6208713"/>
            <a:ext cx="457200" cy="457200"/>
          </a:xfrm>
        </p:spPr>
        <p:txBody>
          <a:bodyPr/>
          <a:lstStyle/>
          <a:p>
            <a:fld id="{2B9C2589-B277-48B1-81CD-9447681F73E9}" type="slidenum">
              <a:rPr lang="en-US" altLang="en-US"/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7400"/>
            <a:ext cx="7772400" cy="4038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3D9642-C18B-4838-9FCF-8E28325D5038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9144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91400" y="61722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70B0"/>
                </a:solidFill>
                <a:latin typeface="Century Gothic" pitchFamily="34" charset="0"/>
              </a:defRPr>
            </a:lvl1pPr>
          </a:lstStyle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2015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E52356BD-07B7-4644-BD7B-81CF8C6C127B}" type="slidenum">
              <a:rPr lang="en-US" altLang="en-US"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rgbClr val="D05B2C"/>
          </a:solidFill>
          <a:ln w="19050" cap="sq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/>
        </p:blipFill>
        <p:spPr>
          <a:xfrm>
            <a:off x="-228600" y="381000"/>
            <a:ext cx="4035425" cy="555625"/>
          </a:xfrm>
          <a:prstGeom prst="rect">
            <a:avLst/>
          </a:prstGeom>
          <a:noFill/>
          <a:ln>
            <a:noFill/>
          </a:ln>
          <a:effectLst>
            <a:outerShdw blurRad="50800" dist="38100" dir="3600019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40" r:id="rId8"/>
    <p:sldLayoutId id="2147484037" r:id="rId9"/>
    <p:sldLayoutId id="2147484038" r:id="rId10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sz="24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2pPr>
      <a:lvl3pPr marL="822325" indent="-228600" algn="l" rtl="0" eaLnBrk="0" fontAlgn="base" hangingPunct="0">
        <a:lnSpc>
          <a:spcPct val="80000"/>
        </a:lnSpc>
        <a:spcBef>
          <a:spcPts val="375"/>
        </a:spcBef>
        <a:spcAft>
          <a:spcPct val="0"/>
        </a:spcAft>
        <a:buClr>
          <a:schemeClr val="accent1"/>
        </a:buClr>
        <a:buSzPct val="85000"/>
        <a:buFont typeface="Courier New" pitchFamily="49" charset="0"/>
        <a:buChar char="o"/>
        <a:defRPr sz="2000" i="1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q"/>
        <a:defRPr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4pPr>
      <a:lvl5pPr marL="1371600" indent="-228600" algn="l" rtl="0" eaLnBrk="0" fontAlgn="base" hangingPunct="0">
        <a:lnSpc>
          <a:spcPct val="80000"/>
        </a:lnSpc>
        <a:spcBef>
          <a:spcPts val="375"/>
        </a:spcBef>
        <a:spcAft>
          <a:spcPct val="0"/>
        </a:spcAft>
        <a:buClr>
          <a:srgbClr val="D6784E"/>
        </a:buClr>
        <a:buSzPct val="75000"/>
        <a:buFont typeface="Wingdings" pitchFamily="2" charset="2"/>
        <a:buChar char="²"/>
        <a:defRPr sz="1600" i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6"/>
          <p:cNvSpPr>
            <a:spLocks noGrp="1"/>
          </p:cNvSpPr>
          <p:nvPr>
            <p:ph type="ctrTitle"/>
          </p:nvPr>
        </p:nvSpPr>
        <p:spPr>
          <a:xfrm>
            <a:off x="404813" y="685800"/>
            <a:ext cx="8342312" cy="2209800"/>
          </a:xfrm>
        </p:spPr>
        <p:txBody>
          <a:bodyPr/>
          <a:lstStyle/>
          <a:p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IP Practice Committee Trip Planning Overview</a:t>
            </a:r>
            <a:endParaRPr altLang="en-US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ln>
            <a:round/>
          </a:ln>
        </p:spPr>
        <p:txBody>
          <a:bodyPr/>
          <a:lstStyle/>
          <a:p>
            <a:fld id="{E77AECBC-C4D9-4F7E-8084-CAD60836B2C2}" type="slidenum">
              <a:rPr lang="en-US" altLang="en-US" smtClean="0">
                <a:cs typeface="Century Gothic" pitchFamily="34" charset="0"/>
              </a:rPr>
              <a:t>1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848600" y="60960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solidFill>
                  <a:srgbClr val="D05B2C"/>
                </a:solidFill>
                <a:cs typeface="Century Gothic" pitchFamily="34" charset="0"/>
              </a:rPr>
              <a:t>© AIPLA 2016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010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Pre-Trip Planning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Planning calls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Discuss logistics and update AIPLA leadership on issues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Checklist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Dates and Locations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Check logistics on travel means and time of locations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Propose dates/locations to HQ for approval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Reach out to other organizations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US IP Attaches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Foreign Governmental Agencies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Local Bar Associations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Local AIPPI Chapters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Local Women in IP Law Chapters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Formal Meeting Requests and Invitations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Letters drafted for and signed by AIPLA President</a:t>
            </a:r>
            <a:endParaRPr lang="en-US" dirty="0">
              <a:solidFill>
                <a:srgbClr val="0070B0"/>
              </a:solidFill>
              <a:latin typeface="Perpetua (Body)"/>
            </a:endParaRPr>
          </a:p>
          <a:p>
            <a:pPr lvl="1">
              <a:buFont typeface="Georgia" panose="02040502050405020303" pitchFamily="18" charset="0"/>
              <a:buChar char="●"/>
            </a:pPr>
            <a:endParaRPr lang="en-US" i="0" dirty="0">
              <a:solidFill>
                <a:srgbClr val="0070B0"/>
              </a:solidFill>
              <a:latin typeface="Perpetua (Body)"/>
            </a:endParaRPr>
          </a:p>
          <a:p>
            <a:pPr lvl="2">
              <a:buFont typeface="Georgia" panose="02040502050405020303" pitchFamily="18" charset="0"/>
              <a:buChar char="●"/>
            </a:pPr>
            <a:endParaRPr lang="en-US" i="0" dirty="0">
              <a:solidFill>
                <a:srgbClr val="0070B0"/>
              </a:solidFill>
              <a:latin typeface="Perpetua (Body)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2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7941859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Pre-Trip Planning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Preparing Trip Books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Assign committee member to prepare Trip Notebook as trip is being planned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Trip book size and sharing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Allow enough travel time between locations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Hotel selection must accommodate large groups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Luggage drop off prior to meetings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Agenda – send outlook invites for individual meetings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Bios – limited in length</a:t>
            </a:r>
          </a:p>
          <a:p>
            <a:pPr lvl="2">
              <a:buFont typeface="Georgia" panose="02040502050405020303" pitchFamily="18" charset="0"/>
              <a:buChar char="●"/>
            </a:pPr>
            <a:endParaRPr lang="en-US" i="0" dirty="0">
              <a:solidFill>
                <a:srgbClr val="0070B0"/>
              </a:solidFill>
              <a:latin typeface="Perpetua (Body)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3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12081-EE14-4D3E-B7FE-9A8AFEF9E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46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Pre-Trip Planning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Delegate Selection based on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ExCo/Board Members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Seniority in AIPLA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Seniority in Committee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Members of AIPPI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Presenters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Diversity</a:t>
            </a:r>
          </a:p>
          <a:p>
            <a:pPr lvl="3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Subject Matter</a:t>
            </a:r>
          </a:p>
          <a:p>
            <a:pPr lvl="3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In-House/Private Practitioner</a:t>
            </a:r>
          </a:p>
          <a:p>
            <a:pPr lvl="3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Gender/Age/Race</a:t>
            </a:r>
          </a:p>
          <a:p>
            <a:pPr lvl="3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Location (US/Home Country)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Meetings limited to 25 delegates</a:t>
            </a:r>
            <a:endParaRPr lang="en-US" i="0" dirty="0">
              <a:solidFill>
                <a:srgbClr val="0070B0"/>
              </a:solidFill>
              <a:latin typeface="Perpetua (Body)"/>
            </a:endParaRPr>
          </a:p>
          <a:p>
            <a:pPr lvl="2">
              <a:buFont typeface="Georgia" panose="02040502050405020303" pitchFamily="18" charset="0"/>
              <a:buChar char="●"/>
            </a:pPr>
            <a:endParaRPr lang="en-US" dirty="0">
              <a:solidFill>
                <a:srgbClr val="0070B0"/>
              </a:solidFill>
              <a:latin typeface="Perpetua (Body)"/>
            </a:endParaRPr>
          </a:p>
          <a:p>
            <a:pPr lvl="2">
              <a:buFont typeface="Georgia" panose="02040502050405020303" pitchFamily="18" charset="0"/>
              <a:buChar char="●"/>
            </a:pPr>
            <a:endParaRPr lang="en-US" dirty="0">
              <a:solidFill>
                <a:srgbClr val="0070B0"/>
              </a:solidFill>
              <a:latin typeface="Perpetua (Body)"/>
            </a:endParaRPr>
          </a:p>
          <a:p>
            <a:pPr marL="0" indent="0">
              <a:buNone/>
            </a:pPr>
            <a:endParaRPr lang="en-US" sz="2800" dirty="0">
              <a:solidFill>
                <a:srgbClr val="0070B0"/>
              </a:solidFill>
              <a:latin typeface="Perpetua (Body)"/>
            </a:endParaRPr>
          </a:p>
          <a:p>
            <a:pPr>
              <a:buFont typeface="Georgia" panose="02040502050405020303" pitchFamily="18" charset="0"/>
              <a:buChar char="●"/>
            </a:pPr>
            <a:endParaRPr lang="en-US" altLang="en-US" sz="2800" dirty="0">
              <a:solidFill>
                <a:srgbClr val="0070B0"/>
              </a:solidFill>
              <a:latin typeface="Perpetua (Body)"/>
              <a:ea typeface="ＭＳ Ｐゴシック" pitchFamily="34" charset="-128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4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F980-BCC7-4214-AD94-56940207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19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Programming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Propose topics of interest to foreign organizations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Prosecution/litigation/trademark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Case law updates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Local development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Speaker selection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Plan networking breakfast/dinner/reception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Determine in advance who pays (delegates, foreign organization, etc.) and collection of money to offset incidental expenses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Allow leadership meeting time formally/informally</a:t>
            </a:r>
          </a:p>
          <a:p>
            <a:pPr lvl="2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Sponsorships</a:t>
            </a:r>
          </a:p>
          <a:p>
            <a:pPr lvl="1">
              <a:buFont typeface="Georgia" panose="02040502050405020303" pitchFamily="18" charset="0"/>
              <a:buChar char="●"/>
            </a:pPr>
            <a:endParaRPr lang="en-US" i="0" dirty="0">
              <a:solidFill>
                <a:srgbClr val="0070B0"/>
              </a:solidFill>
              <a:latin typeface="Perpetua (Body)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5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B625D-A55C-46D5-8979-652FC65A3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95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Presentations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Use AIPLA Template with disclaimer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Do NOT include positions inconsistent with AIPLA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Avoid personal positions inconsistent with AIPLA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Do NOT include content offensive to local cultures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Send HQ final presentations for approval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Send approved presentations and bios to organizations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Keep presentations on thumb drive during trip</a:t>
            </a:r>
          </a:p>
          <a:p>
            <a:pPr lvl="1">
              <a:buFont typeface="Georgia" panose="02040502050405020303" pitchFamily="18" charset="0"/>
              <a:buChar char="●"/>
            </a:pPr>
            <a:endParaRPr lang="en-US" i="0" dirty="0">
              <a:solidFill>
                <a:srgbClr val="0070B0"/>
              </a:solidFill>
              <a:latin typeface="Perpetua (Body)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6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108A-4A35-4C12-90AD-48A76F3F1C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8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0010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Preparing and submitting Trip Reports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Assign delegates to take notes during specific meetings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Send AIPLA HQ final report within one month of trip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Final report will be a public document, so ensure no sensitive content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7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F06F0-068B-4E72-9747-351F138E6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29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Trip Etiquette Guidelines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US-based delegates must attend all meetings/events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Home Country-based delegates may attend select meetings/events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Arrive on time at lobby for group transportation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Arrive early to exchange business cards before meeting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Be seated at start of meeting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Maintain professionalism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i="0" dirty="0">
                <a:solidFill>
                  <a:srgbClr val="0070B0"/>
                </a:solidFill>
                <a:latin typeface="Perpetua (Body)"/>
              </a:rPr>
              <a:t>Take turns paying for taxis</a:t>
            </a:r>
          </a:p>
          <a:p>
            <a:pPr lvl="1">
              <a:buFont typeface="Georgia" panose="02040502050405020303" pitchFamily="18" charset="0"/>
              <a:buChar char="●"/>
            </a:pPr>
            <a:r>
              <a:rPr lang="en-US" dirty="0">
                <a:solidFill>
                  <a:srgbClr val="0070B0"/>
                </a:solidFill>
                <a:latin typeface="Perpetua (Body)"/>
              </a:rPr>
              <a:t>Inform chair of any deviation from trip agenda</a:t>
            </a:r>
            <a:endParaRPr lang="en-US" i="0" dirty="0">
              <a:solidFill>
                <a:srgbClr val="0070B0"/>
              </a:solidFill>
              <a:latin typeface="Perpetua (Body)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8</a:t>
            </a:fld>
            <a:endParaRPr lang="en-US" altLang="en-US" dirty="0">
              <a:cs typeface="Century Gothic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391400" y="61722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8A7E-3E8E-47E5-B58C-DF12951701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763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07.11"/>
  <p:tag name="AS_TITLE" val="Aspose.Slides for .NET 4.0"/>
  <p:tag name="AS_VERSION" val="14.5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A PPT TEMPLATE - OLD">
  <a:themeElements>
    <a:clrScheme name="AIPLA 2014-15 Branding Theme">
      <a:dk1>
        <a:srgbClr val="21254F"/>
      </a:dk1>
      <a:lt1>
        <a:sysClr val="window" lastClr="FFFFFF"/>
      </a:lt1>
      <a:dk2>
        <a:srgbClr val="696464"/>
      </a:dk2>
      <a:lt2>
        <a:srgbClr val="E9E5DC"/>
      </a:lt2>
      <a:accent1>
        <a:srgbClr val="D05B2C"/>
      </a:accent1>
      <a:accent2>
        <a:srgbClr val="0070B0"/>
      </a:accent2>
      <a:accent3>
        <a:srgbClr val="2897C8"/>
      </a:accent3>
      <a:accent4>
        <a:srgbClr val="21254F"/>
      </a:accent4>
      <a:accent5>
        <a:srgbClr val="D6784E"/>
      </a:accent5>
      <a:accent6>
        <a:srgbClr val="3C809D"/>
      </a:accent6>
      <a:hlink>
        <a:srgbClr val="2E94C3"/>
      </a:hlink>
      <a:folHlink>
        <a:srgbClr val="32385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eaLnBrk="1" hangingPunct="1">
          <a:defRPr sz="5000" dirty="0" smtClean="0">
            <a:solidFill>
              <a:schemeClr val="bg1"/>
            </a:solidFill>
            <a:latin typeface="Century Gothic" charset="0"/>
            <a:cs typeface="Century Gothic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ade7672b-7a94-4c13-a1a6-d9b3b06fd88f" xsi:nil="true"/>
    <SqtRequiredMembership xmlns="6729fdf1-c563-410f-8d87-9a3f8fb16a88">;#Any;#AIPLA Members,AIPLA Owners,AIPLA Staff;#</SqtRequiredMembershi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IPLA Document" ma:contentTypeID="0x0101009D456425FF03624382BC68CA562540FC002A0EFC9C8CABBC4E9DC6292B0B13EEDF" ma:contentTypeVersion="4" ma:contentTypeDescription="" ma:contentTypeScope="" ma:versionID="d5ae85dd2b3a5b0ee47a5a1b6408b2be">
  <xsd:schema xmlns:xsd="http://www.w3.org/2001/XMLSchema" xmlns:xs="http://www.w3.org/2001/XMLSchema" xmlns:p="http://schemas.microsoft.com/office/2006/metadata/properties" xmlns:ns2="ade7672b-7a94-4c13-a1a6-d9b3b06fd88f" xmlns:ns3="6729fdf1-c563-410f-8d87-9a3f8fb16a88" targetNamespace="http://schemas.microsoft.com/office/2006/metadata/properties" ma:root="true" ma:fieldsID="6bbcc5109f2057abe5bd7f1f4c4a5f08" ns2:_="" ns3:_="">
    <xsd:import namespace="ade7672b-7a94-4c13-a1a6-d9b3b06fd88f"/>
    <xsd:import namespace="6729fdf1-c563-410f-8d87-9a3f8fb16a88"/>
    <xsd:element name="properties">
      <xsd:complexType>
        <xsd:sequence>
          <xsd:element name="documentManagement">
            <xsd:complexType>
              <xsd:all>
                <xsd:element ref="ns2:Publication_x0020_Date" minOccurs="0"/>
                <xsd:element ref="ns3:SqtRequiredMembershi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7672b-7a94-4c13-a1a6-d9b3b06fd88f" elementFormDefault="qualified">
    <xsd:import namespace="http://schemas.microsoft.com/office/2006/documentManagement/types"/>
    <xsd:import namespace="http://schemas.microsoft.com/office/infopath/2007/PartnerControls"/>
    <xsd:element name="Publication_x0020_Date" ma:index="8" nillable="true" ma:displayName="Publication Date" ma:description="This column is used to determine the publication date of AIPLA Documents" ma:format="DateOnly" ma:internalName="Publication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9fdf1-c563-410f-8d87-9a3f8fb16a88" elementFormDefault="qualified">
    <xsd:import namespace="http://schemas.microsoft.com/office/2006/documentManagement/types"/>
    <xsd:import namespace="http://schemas.microsoft.com/office/infopath/2007/PartnerControls"/>
    <xsd:element name="SqtRequiredMembership" ma:index="9" nillable="true" ma:displayName="Required Membership" ma:internalName="SqtRequiredMembership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665C75-A4CC-4E11-BF92-75F13303E5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729fdf1-c563-410f-8d87-9a3f8fb16a88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ade7672b-7a94-4c13-a1a6-d9b3b06fd88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1188E0-A827-4C58-AC52-258DEE5D3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7672b-7a94-4c13-a1a6-d9b3b06fd88f"/>
    <ds:schemaRef ds:uri="6729fdf1-c563-410f-8d87-9a3f8fb16a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96F313-E439-45AB-A9CA-B9D83FF428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401</Words>
  <Application>Microsoft Office PowerPoint</Application>
  <PresentationFormat>On-screen Show (4:3)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ＭＳ Ｐゴシック</vt:lpstr>
      <vt:lpstr>Arial</vt:lpstr>
      <vt:lpstr>Bank Gothic Medium BT</vt:lpstr>
      <vt:lpstr>Calibri</vt:lpstr>
      <vt:lpstr>Century Gothic</vt:lpstr>
      <vt:lpstr>Courier New</vt:lpstr>
      <vt:lpstr>Franklin Gothic Book</vt:lpstr>
      <vt:lpstr>Georgia</vt:lpstr>
      <vt:lpstr>Perpetua</vt:lpstr>
      <vt:lpstr>Perpetua (Body)</vt:lpstr>
      <vt:lpstr>Wingdings</vt:lpstr>
      <vt:lpstr>Wingdings 2</vt:lpstr>
      <vt:lpstr>AIPLA PPT TEMPLATE - OLD</vt:lpstr>
      <vt:lpstr>IP Practice Committee Trip Planning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Activities of the American Intellectual Property Law Association (AIPLA)</dc:title>
  <dc:creator>Lisa Jorgenson</dc:creator>
  <cp:lastModifiedBy>Elisabeth Piper</cp:lastModifiedBy>
  <cp:revision>42</cp:revision>
  <cp:lastPrinted>2016-01-22T16:03:53Z</cp:lastPrinted>
  <dcterms:created xsi:type="dcterms:W3CDTF">2015-06-06T12:09:18Z</dcterms:created>
  <dcterms:modified xsi:type="dcterms:W3CDTF">2018-01-02T19:20:18Z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0x0101009D456425FF03624382BC68CA562540FC002A0EFC9C8CABBC4E9DC6292B0B13EEDF</vt:lpwstr>
  </property>
</Properties>
</file>